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notesMasterIdLst>
    <p:notesMasterId r:id="rId43"/>
  </p:notesMasterIdLst>
  <p:sldIdLst>
    <p:sldId id="256" r:id="rId2"/>
    <p:sldId id="268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57" r:id="rId12"/>
    <p:sldId id="266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4" r:id="rId29"/>
    <p:sldId id="285" r:id="rId30"/>
    <p:sldId id="286" r:id="rId31"/>
    <p:sldId id="288" r:id="rId32"/>
    <p:sldId id="289" r:id="rId33"/>
    <p:sldId id="287" r:id="rId34"/>
    <p:sldId id="290" r:id="rId35"/>
    <p:sldId id="291" r:id="rId36"/>
    <p:sldId id="292" r:id="rId37"/>
    <p:sldId id="297" r:id="rId38"/>
    <p:sldId id="293" r:id="rId39"/>
    <p:sldId id="294" r:id="rId40"/>
    <p:sldId id="296" r:id="rId41"/>
    <p:sldId id="29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84327"/>
  </p:normalViewPr>
  <p:slideViewPr>
    <p:cSldViewPr snapToGrid="0" snapToObjects="1">
      <p:cViewPr varScale="1">
        <p:scale>
          <a:sx n="82" d="100"/>
          <a:sy n="82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672E0-4C26-F741-BF08-5287BF0BCEC2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9B024-A755-2947-9A3A-3BBC6EEF97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860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7952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2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338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575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243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6482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919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4927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591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864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34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Want to add plant-only methods in the future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7047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4987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614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1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094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32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07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376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2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9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25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665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44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56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279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15157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742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8238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53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33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53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385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21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13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113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0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28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7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55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17AF0-F84B-9A41-8587-A0E6CAF893F5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7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C2CF-626C-BA4E-98BF-0C67A14FE3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Tutorial 1 Extra Notes + Lab 1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2C21A-5566-954C-B2DD-9DA37221F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OOP</a:t>
            </a:r>
          </a:p>
        </p:txBody>
      </p:sp>
    </p:spTree>
    <p:extLst>
      <p:ext uri="{BB962C8B-B14F-4D97-AF65-F5344CB8AC3E}">
        <p14:creationId xmlns:p14="http://schemas.microsoft.com/office/powerpoint/2010/main" val="954090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AC4BA-21EE-D841-8FAB-7B0849025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more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AA48C-3EA7-2C40-AFC0-C3DE70490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okay to have classes that have no difference from their parents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                              vs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Plan ahead, do work now to </a:t>
            </a:r>
            <a:br>
              <a:rPr lang="en-US" dirty="0"/>
            </a:br>
            <a:r>
              <a:rPr lang="en-US" dirty="0"/>
              <a:t>avoid more work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538F13-DBAB-5648-A745-857378148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820229"/>
            <a:ext cx="3429000" cy="1562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84E36D-F952-064C-9569-BF50B55E6E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5926" y="2532821"/>
            <a:ext cx="3378200" cy="2667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C9652A-B956-EE4C-98F7-09D6AF650F64}"/>
              </a:ext>
            </a:extLst>
          </p:cNvPr>
          <p:cNvSpPr/>
          <p:nvPr/>
        </p:nvSpPr>
        <p:spPr>
          <a:xfrm>
            <a:off x="3559721" y="4100975"/>
            <a:ext cx="11352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✔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180F8F-243D-344C-8B60-002789A5C292}"/>
              </a:ext>
            </a:extLst>
          </p:cNvPr>
          <p:cNvSpPr/>
          <p:nvPr/>
        </p:nvSpPr>
        <p:spPr>
          <a:xfrm>
            <a:off x="7944126" y="3404656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╳</a:t>
            </a:r>
          </a:p>
        </p:txBody>
      </p:sp>
    </p:spTree>
    <p:extLst>
      <p:ext uri="{BB962C8B-B14F-4D97-AF65-F5344CB8AC3E}">
        <p14:creationId xmlns:p14="http://schemas.microsoft.com/office/powerpoint/2010/main" val="112319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807C3A-6681-7C4A-8ABA-13A63AFE1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80" t="3224" r="41211" b="45889"/>
          <a:stretch/>
        </p:blipFill>
        <p:spPr>
          <a:xfrm>
            <a:off x="384313" y="4395304"/>
            <a:ext cx="1656521" cy="2204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5E3BEA-6BC1-464D-A50D-168EB74696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54" t="34327" r="32871" b="5814"/>
          <a:stretch/>
        </p:blipFill>
        <p:spPr>
          <a:xfrm>
            <a:off x="2266121" y="4395304"/>
            <a:ext cx="1980871" cy="22042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B1ED74-0C37-034C-91C6-FC5B4F8BB3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252" r="27174"/>
          <a:stretch/>
        </p:blipFill>
        <p:spPr>
          <a:xfrm>
            <a:off x="4472279" y="4395304"/>
            <a:ext cx="1785943" cy="220427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A6B492A-F223-E84D-ACD1-7BA8DC12EA92}"/>
              </a:ext>
            </a:extLst>
          </p:cNvPr>
          <p:cNvSpPr/>
          <p:nvPr/>
        </p:nvSpPr>
        <p:spPr>
          <a:xfrm>
            <a:off x="2501181" y="3326296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22EA30-F01D-4C43-976B-ABAE771F2C1D}"/>
              </a:ext>
            </a:extLst>
          </p:cNvPr>
          <p:cNvSpPr/>
          <p:nvPr/>
        </p:nvSpPr>
        <p:spPr>
          <a:xfrm>
            <a:off x="7888190" y="3326295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FFF0E6-F833-8C41-BE7D-E2ED98FAD0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2658" y="4395304"/>
            <a:ext cx="1968942" cy="1540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97567A-1E07-0045-B75D-39CB04F7F8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6001" y="4395305"/>
            <a:ext cx="2053533" cy="154015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6166A3-9E63-A24B-AB87-95A474134EDD}"/>
              </a:ext>
            </a:extLst>
          </p:cNvPr>
          <p:cNvCxnSpPr>
            <a:stCxn id="10" idx="0"/>
            <a:endCxn id="8" idx="2"/>
          </p:cNvCxnSpPr>
          <p:nvPr/>
        </p:nvCxnSpPr>
        <p:spPr>
          <a:xfrm flipV="1">
            <a:off x="7517129" y="3869634"/>
            <a:ext cx="1126436" cy="525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DD73860-6723-D641-8889-615A9CDBCB53}"/>
              </a:ext>
            </a:extLst>
          </p:cNvPr>
          <p:cNvCxnSpPr>
            <a:stCxn id="11" idx="0"/>
            <a:endCxn id="8" idx="2"/>
          </p:cNvCxnSpPr>
          <p:nvPr/>
        </p:nvCxnSpPr>
        <p:spPr>
          <a:xfrm flipH="1" flipV="1">
            <a:off x="8643565" y="3869634"/>
            <a:ext cx="1219203" cy="525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CDCF50-D1F4-7C42-817D-F198E85E3903}"/>
              </a:ext>
            </a:extLst>
          </p:cNvPr>
          <p:cNvCxnSpPr>
            <a:stCxn id="5" idx="0"/>
            <a:endCxn id="7" idx="2"/>
          </p:cNvCxnSpPr>
          <p:nvPr/>
        </p:nvCxnSpPr>
        <p:spPr>
          <a:xfrm flipH="1" flipV="1">
            <a:off x="3256556" y="3869635"/>
            <a:ext cx="1" cy="525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91A9DE5-4A63-6248-9A8A-E9E9F4247EF8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flipH="1" flipV="1">
            <a:off x="3256556" y="3869635"/>
            <a:ext cx="2108695" cy="525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D49EFE3-5D1F-8740-8AED-F2F76E1680C0}"/>
              </a:ext>
            </a:extLst>
          </p:cNvPr>
          <p:cNvCxnSpPr>
            <a:stCxn id="4" idx="0"/>
            <a:endCxn id="7" idx="2"/>
          </p:cNvCxnSpPr>
          <p:nvPr/>
        </p:nvCxnSpPr>
        <p:spPr>
          <a:xfrm flipV="1">
            <a:off x="1212574" y="3869635"/>
            <a:ext cx="2043982" cy="525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stCxn id="7" idx="0"/>
            <a:endCxn id="9" idx="2"/>
          </p:cNvCxnSpPr>
          <p:nvPr/>
        </p:nvCxnSpPr>
        <p:spPr>
          <a:xfrm flipV="1">
            <a:off x="3256556" y="2900017"/>
            <a:ext cx="2474487" cy="42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stCxn id="8" idx="0"/>
            <a:endCxn id="9" idx="2"/>
          </p:cNvCxnSpPr>
          <p:nvPr/>
        </p:nvCxnSpPr>
        <p:spPr>
          <a:xfrm flipH="1" flipV="1">
            <a:off x="5731043" y="2900017"/>
            <a:ext cx="2912522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4300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FA1AF-69B7-A340-9D52-E1C02B791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C351D-34E5-E946-BFC8-892CBCEF3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simulate immortal life (i.e. God, i.e.                                 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to model?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3C3A49-6CB7-5E4E-985F-C6CE1788D6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860" b="25939"/>
          <a:stretch/>
        </p:blipFill>
        <p:spPr>
          <a:xfrm>
            <a:off x="5825987" y="910259"/>
            <a:ext cx="2165074" cy="29063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4CFDE5-BF76-DC43-8B03-ABCAAA59F030}"/>
              </a:ext>
            </a:extLst>
          </p:cNvPr>
          <p:cNvSpPr/>
          <p:nvPr/>
        </p:nvSpPr>
        <p:spPr>
          <a:xfrm>
            <a:off x="5182634" y="3816626"/>
            <a:ext cx="34517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www.reddit.com</a:t>
            </a:r>
            <a:r>
              <a:rPr lang="en-US" sz="1400" dirty="0"/>
              <a:t>/r/</a:t>
            </a:r>
            <a:r>
              <a:rPr lang="en-US" sz="1400" dirty="0" err="1"/>
              <a:t>onetruegod</a:t>
            </a:r>
            <a:r>
              <a:rPr lang="en-US" sz="1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51930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96058C-C420-DA49-9795-7A3CAD6DD879}"/>
              </a:ext>
            </a:extLst>
          </p:cNvPr>
          <p:cNvGrpSpPr/>
          <p:nvPr/>
        </p:nvGrpSpPr>
        <p:grpSpPr>
          <a:xfrm>
            <a:off x="384314" y="3326295"/>
            <a:ext cx="7023652" cy="1537253"/>
            <a:chOff x="384313" y="3326295"/>
            <a:chExt cx="10505221" cy="327328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807C3A-6681-7C4A-8ABA-13A63AFE11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80" t="3224" r="41211" b="45889"/>
            <a:stretch/>
          </p:blipFill>
          <p:spPr>
            <a:xfrm>
              <a:off x="384313" y="4395304"/>
              <a:ext cx="1656521" cy="220427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5E3BEA-6BC1-464D-A50D-168EB7469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34327" r="32871" b="5814"/>
            <a:stretch/>
          </p:blipFill>
          <p:spPr>
            <a:xfrm>
              <a:off x="2266121" y="4395304"/>
              <a:ext cx="1980871" cy="220427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CB1ED74-0C37-034C-91C6-FC5B4F8BB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252" r="27174"/>
            <a:stretch/>
          </p:blipFill>
          <p:spPr>
            <a:xfrm>
              <a:off x="4472279" y="4395304"/>
              <a:ext cx="1785943" cy="220427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6B492A-F223-E84D-ACD1-7BA8DC12EA92}"/>
                </a:ext>
              </a:extLst>
            </p:cNvPr>
            <p:cNvSpPr/>
            <p:nvPr/>
          </p:nvSpPr>
          <p:spPr>
            <a:xfrm>
              <a:off x="2501181" y="3326296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922EA30-F01D-4C43-976B-ABAE771F2C1D}"/>
                </a:ext>
              </a:extLst>
            </p:cNvPr>
            <p:cNvSpPr/>
            <p:nvPr/>
          </p:nvSpPr>
          <p:spPr>
            <a:xfrm>
              <a:off x="7888190" y="3326295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Plant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6FFF0E6-F833-8C41-BE7D-E2ED98FAD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2658" y="4395304"/>
              <a:ext cx="1968942" cy="154015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297567A-1E07-0045-B75D-39CB04F7F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36001" y="4395305"/>
              <a:ext cx="2053533" cy="1540150"/>
            </a:xfrm>
            <a:prstGeom prst="rect">
              <a:avLst/>
            </a:prstGeom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6166A3-9E63-A24B-AB87-95A474134EDD}"/>
                </a:ext>
              </a:extLst>
            </p:cNvPr>
            <p:cNvCxnSpPr>
              <a:stCxn id="10" idx="0"/>
              <a:endCxn id="8" idx="2"/>
            </p:cNvCxnSpPr>
            <p:nvPr/>
          </p:nvCxnSpPr>
          <p:spPr>
            <a:xfrm flipV="1">
              <a:off x="7517129" y="3869634"/>
              <a:ext cx="1126436" cy="5256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DD73860-6723-D641-8889-615A9CDBCB53}"/>
                </a:ext>
              </a:extLst>
            </p:cNvPr>
            <p:cNvCxnSpPr>
              <a:stCxn id="11" idx="0"/>
              <a:endCxn id="8" idx="2"/>
            </p:cNvCxnSpPr>
            <p:nvPr/>
          </p:nvCxnSpPr>
          <p:spPr>
            <a:xfrm flipH="1" flipV="1">
              <a:off x="8643565" y="3869634"/>
              <a:ext cx="1219203" cy="5256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CCDCF50-D1F4-7C42-817D-F198E85E3903}"/>
                </a:ext>
              </a:extLst>
            </p:cNvPr>
            <p:cNvCxnSpPr>
              <a:stCxn id="5" idx="0"/>
              <a:endCxn id="7" idx="2"/>
            </p:cNvCxnSpPr>
            <p:nvPr/>
          </p:nvCxnSpPr>
          <p:spPr>
            <a:xfrm flipH="1" flipV="1">
              <a:off x="3256556" y="3869635"/>
              <a:ext cx="1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1A9DE5-4A63-6248-9A8A-E9E9F4247EF8}"/>
                </a:ext>
              </a:extLst>
            </p:cNvPr>
            <p:cNvCxnSpPr>
              <a:cxnSpLocks/>
              <a:stCxn id="6" idx="0"/>
              <a:endCxn id="7" idx="2"/>
            </p:cNvCxnSpPr>
            <p:nvPr/>
          </p:nvCxnSpPr>
          <p:spPr>
            <a:xfrm flipH="1" flipV="1">
              <a:off x="3256556" y="3869635"/>
              <a:ext cx="2108695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49EFE3-5D1F-8740-8AED-F2F76E1680C0}"/>
                </a:ext>
              </a:extLst>
            </p:cNvPr>
            <p:cNvCxnSpPr>
              <a:stCxn id="4" idx="0"/>
              <a:endCxn id="7" idx="2"/>
            </p:cNvCxnSpPr>
            <p:nvPr/>
          </p:nvCxnSpPr>
          <p:spPr>
            <a:xfrm flipV="1">
              <a:off x="1212574" y="3869635"/>
              <a:ext cx="2043982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V="1">
            <a:off x="2304658" y="2900017"/>
            <a:ext cx="3426385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5731043" y="2900017"/>
            <a:ext cx="175298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324E65BC-3C38-644D-BA23-F4129E0B5CA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6860" b="25939"/>
          <a:stretch/>
        </p:blipFill>
        <p:spPr>
          <a:xfrm>
            <a:off x="8408081" y="3657888"/>
            <a:ext cx="1331601" cy="1787524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0C564D4-1740-7E47-A116-4414F5ACD736}"/>
              </a:ext>
            </a:extLst>
          </p:cNvPr>
          <p:cNvCxnSpPr>
            <a:stCxn id="20" idx="0"/>
          </p:cNvCxnSpPr>
          <p:nvPr/>
        </p:nvCxnSpPr>
        <p:spPr>
          <a:xfrm flipH="1" flipV="1">
            <a:off x="5731043" y="2900017"/>
            <a:ext cx="3342839" cy="757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B360B70-BB7A-F142-A150-A924353D401F}"/>
              </a:ext>
            </a:extLst>
          </p:cNvPr>
          <p:cNvSpPr txBox="1"/>
          <p:nvPr/>
        </p:nvSpPr>
        <p:spPr>
          <a:xfrm>
            <a:off x="861500" y="1585124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Maybe?</a:t>
            </a:r>
          </a:p>
        </p:txBody>
      </p:sp>
    </p:spTree>
    <p:extLst>
      <p:ext uri="{BB962C8B-B14F-4D97-AF65-F5344CB8AC3E}">
        <p14:creationId xmlns:p14="http://schemas.microsoft.com/office/powerpoint/2010/main" val="1989604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96058C-C420-DA49-9795-7A3CAD6DD879}"/>
              </a:ext>
            </a:extLst>
          </p:cNvPr>
          <p:cNvGrpSpPr/>
          <p:nvPr/>
        </p:nvGrpSpPr>
        <p:grpSpPr>
          <a:xfrm>
            <a:off x="384314" y="3326295"/>
            <a:ext cx="7023652" cy="1537253"/>
            <a:chOff x="384313" y="3326295"/>
            <a:chExt cx="10505221" cy="327328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807C3A-6681-7C4A-8ABA-13A63AFE11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80" t="3224" r="41211" b="45889"/>
            <a:stretch/>
          </p:blipFill>
          <p:spPr>
            <a:xfrm>
              <a:off x="384313" y="4395304"/>
              <a:ext cx="1656521" cy="220427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5E3BEA-6BC1-464D-A50D-168EB7469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34327" r="32871" b="5814"/>
            <a:stretch/>
          </p:blipFill>
          <p:spPr>
            <a:xfrm>
              <a:off x="2266121" y="4395304"/>
              <a:ext cx="1980871" cy="220427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CB1ED74-0C37-034C-91C6-FC5B4F8BB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252" r="27174"/>
            <a:stretch/>
          </p:blipFill>
          <p:spPr>
            <a:xfrm>
              <a:off x="4472279" y="4395304"/>
              <a:ext cx="1785943" cy="220427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6B492A-F223-E84D-ACD1-7BA8DC12EA92}"/>
                </a:ext>
              </a:extLst>
            </p:cNvPr>
            <p:cNvSpPr/>
            <p:nvPr/>
          </p:nvSpPr>
          <p:spPr>
            <a:xfrm>
              <a:off x="2501181" y="3326296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922EA30-F01D-4C43-976B-ABAE771F2C1D}"/>
                </a:ext>
              </a:extLst>
            </p:cNvPr>
            <p:cNvSpPr/>
            <p:nvPr/>
          </p:nvSpPr>
          <p:spPr>
            <a:xfrm>
              <a:off x="7888190" y="3326295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Plant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6FFF0E6-F833-8C41-BE7D-E2ED98FAD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2658" y="4395304"/>
              <a:ext cx="1968942" cy="154015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297567A-1E07-0045-B75D-39CB04F7F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36001" y="4395305"/>
              <a:ext cx="2053533" cy="1540150"/>
            </a:xfrm>
            <a:prstGeom prst="rect">
              <a:avLst/>
            </a:prstGeom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6166A3-9E63-A24B-AB87-95A474134EDD}"/>
                </a:ext>
              </a:extLst>
            </p:cNvPr>
            <p:cNvCxnSpPr>
              <a:stCxn id="10" idx="0"/>
              <a:endCxn id="8" idx="2"/>
            </p:cNvCxnSpPr>
            <p:nvPr/>
          </p:nvCxnSpPr>
          <p:spPr>
            <a:xfrm flipV="1">
              <a:off x="7517129" y="3869634"/>
              <a:ext cx="1126436" cy="5256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DD73860-6723-D641-8889-615A9CDBCB53}"/>
                </a:ext>
              </a:extLst>
            </p:cNvPr>
            <p:cNvCxnSpPr>
              <a:stCxn id="11" idx="0"/>
              <a:endCxn id="8" idx="2"/>
            </p:cNvCxnSpPr>
            <p:nvPr/>
          </p:nvCxnSpPr>
          <p:spPr>
            <a:xfrm flipH="1" flipV="1">
              <a:off x="8643565" y="3869634"/>
              <a:ext cx="1219203" cy="5256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CCDCF50-D1F4-7C42-817D-F198E85E3903}"/>
                </a:ext>
              </a:extLst>
            </p:cNvPr>
            <p:cNvCxnSpPr>
              <a:stCxn id="5" idx="0"/>
              <a:endCxn id="7" idx="2"/>
            </p:cNvCxnSpPr>
            <p:nvPr/>
          </p:nvCxnSpPr>
          <p:spPr>
            <a:xfrm flipH="1" flipV="1">
              <a:off x="3256556" y="3869635"/>
              <a:ext cx="1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1A9DE5-4A63-6248-9A8A-E9E9F4247EF8}"/>
                </a:ext>
              </a:extLst>
            </p:cNvPr>
            <p:cNvCxnSpPr>
              <a:cxnSpLocks/>
              <a:stCxn id="6" idx="0"/>
              <a:endCxn id="7" idx="2"/>
            </p:cNvCxnSpPr>
            <p:nvPr/>
          </p:nvCxnSpPr>
          <p:spPr>
            <a:xfrm flipH="1" flipV="1">
              <a:off x="3256556" y="3869635"/>
              <a:ext cx="2108695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49EFE3-5D1F-8740-8AED-F2F76E1680C0}"/>
                </a:ext>
              </a:extLst>
            </p:cNvPr>
            <p:cNvCxnSpPr>
              <a:stCxn id="4" idx="0"/>
              <a:endCxn id="7" idx="2"/>
            </p:cNvCxnSpPr>
            <p:nvPr/>
          </p:nvCxnSpPr>
          <p:spPr>
            <a:xfrm flipV="1">
              <a:off x="1212574" y="3869635"/>
              <a:ext cx="2043982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V="1">
            <a:off x="2304658" y="2900017"/>
            <a:ext cx="3426385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5731043" y="2900017"/>
            <a:ext cx="175298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324E65BC-3C38-644D-BA23-F4129E0B5CA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6860" b="25939"/>
          <a:stretch/>
        </p:blipFill>
        <p:spPr>
          <a:xfrm>
            <a:off x="8408081" y="3657888"/>
            <a:ext cx="1331601" cy="178752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BC0F887-EA0E-FC4F-8DB6-ABC71A3DE208}"/>
              </a:ext>
            </a:extLst>
          </p:cNvPr>
          <p:cNvSpPr/>
          <p:nvPr/>
        </p:nvSpPr>
        <p:spPr>
          <a:xfrm>
            <a:off x="7646678" y="2782956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ImmortalLife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3030EF-134A-FD48-8791-2A668149BBBE}"/>
              </a:ext>
            </a:extLst>
          </p:cNvPr>
          <p:cNvCxnSpPr>
            <a:stCxn id="20" idx="0"/>
            <a:endCxn id="22" idx="2"/>
          </p:cNvCxnSpPr>
          <p:nvPr/>
        </p:nvCxnSpPr>
        <p:spPr>
          <a:xfrm flipH="1" flipV="1">
            <a:off x="8402053" y="3326295"/>
            <a:ext cx="671829" cy="331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09C4492-9BD2-F84B-8C26-DE70EB74FD0B}"/>
              </a:ext>
            </a:extLst>
          </p:cNvPr>
          <p:cNvCxnSpPr>
            <a:stCxn id="22" idx="1"/>
            <a:endCxn id="9" idx="3"/>
          </p:cNvCxnSpPr>
          <p:nvPr/>
        </p:nvCxnSpPr>
        <p:spPr>
          <a:xfrm flipH="1" flipV="1">
            <a:off x="6486418" y="2628348"/>
            <a:ext cx="1160260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7CE3EC3-3AAF-1F49-9EF8-5E5F61E986A8}"/>
              </a:ext>
            </a:extLst>
          </p:cNvPr>
          <p:cNvSpPr txBox="1"/>
          <p:nvPr/>
        </p:nvSpPr>
        <p:spPr>
          <a:xfrm>
            <a:off x="861500" y="1585124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Maybe?</a:t>
            </a:r>
          </a:p>
        </p:txBody>
      </p:sp>
    </p:spTree>
    <p:extLst>
      <p:ext uri="{BB962C8B-B14F-4D97-AF65-F5344CB8AC3E}">
        <p14:creationId xmlns:p14="http://schemas.microsoft.com/office/powerpoint/2010/main" val="21594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MortalLife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96058C-C420-DA49-9795-7A3CAD6DD879}"/>
              </a:ext>
            </a:extLst>
          </p:cNvPr>
          <p:cNvGrpSpPr/>
          <p:nvPr/>
        </p:nvGrpSpPr>
        <p:grpSpPr>
          <a:xfrm>
            <a:off x="384314" y="3326295"/>
            <a:ext cx="7023652" cy="1537253"/>
            <a:chOff x="384313" y="3326295"/>
            <a:chExt cx="10505221" cy="327328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807C3A-6681-7C4A-8ABA-13A63AFE11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80" t="3224" r="41211" b="45889"/>
            <a:stretch/>
          </p:blipFill>
          <p:spPr>
            <a:xfrm>
              <a:off x="384313" y="4395304"/>
              <a:ext cx="1656521" cy="220427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5E3BEA-6BC1-464D-A50D-168EB7469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34327" r="32871" b="5814"/>
            <a:stretch/>
          </p:blipFill>
          <p:spPr>
            <a:xfrm>
              <a:off x="2266121" y="4395304"/>
              <a:ext cx="1980871" cy="220427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CB1ED74-0C37-034C-91C6-FC5B4F8BB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252" r="27174"/>
            <a:stretch/>
          </p:blipFill>
          <p:spPr>
            <a:xfrm>
              <a:off x="4472279" y="4395304"/>
              <a:ext cx="1785943" cy="220427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6B492A-F223-E84D-ACD1-7BA8DC12EA92}"/>
                </a:ext>
              </a:extLst>
            </p:cNvPr>
            <p:cNvSpPr/>
            <p:nvPr/>
          </p:nvSpPr>
          <p:spPr>
            <a:xfrm>
              <a:off x="2501181" y="3326296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922EA30-F01D-4C43-976B-ABAE771F2C1D}"/>
                </a:ext>
              </a:extLst>
            </p:cNvPr>
            <p:cNvSpPr/>
            <p:nvPr/>
          </p:nvSpPr>
          <p:spPr>
            <a:xfrm>
              <a:off x="7888190" y="3326295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Plant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6FFF0E6-F833-8C41-BE7D-E2ED98FAD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2658" y="4395304"/>
              <a:ext cx="1968942" cy="154015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297567A-1E07-0045-B75D-39CB04F7F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36001" y="4395305"/>
              <a:ext cx="2053533" cy="1540150"/>
            </a:xfrm>
            <a:prstGeom prst="rect">
              <a:avLst/>
            </a:prstGeom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6166A3-9E63-A24B-AB87-95A474134EDD}"/>
                </a:ext>
              </a:extLst>
            </p:cNvPr>
            <p:cNvCxnSpPr>
              <a:stCxn id="10" idx="0"/>
              <a:endCxn id="8" idx="2"/>
            </p:cNvCxnSpPr>
            <p:nvPr/>
          </p:nvCxnSpPr>
          <p:spPr>
            <a:xfrm flipV="1">
              <a:off x="7517129" y="3869634"/>
              <a:ext cx="1126436" cy="5256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DD73860-6723-D641-8889-615A9CDBCB53}"/>
                </a:ext>
              </a:extLst>
            </p:cNvPr>
            <p:cNvCxnSpPr>
              <a:stCxn id="11" idx="0"/>
              <a:endCxn id="8" idx="2"/>
            </p:cNvCxnSpPr>
            <p:nvPr/>
          </p:nvCxnSpPr>
          <p:spPr>
            <a:xfrm flipH="1" flipV="1">
              <a:off x="8643565" y="3869634"/>
              <a:ext cx="1219203" cy="5256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CCDCF50-D1F4-7C42-817D-F198E85E3903}"/>
                </a:ext>
              </a:extLst>
            </p:cNvPr>
            <p:cNvCxnSpPr>
              <a:stCxn id="5" idx="0"/>
              <a:endCxn id="7" idx="2"/>
            </p:cNvCxnSpPr>
            <p:nvPr/>
          </p:nvCxnSpPr>
          <p:spPr>
            <a:xfrm flipH="1" flipV="1">
              <a:off x="3256556" y="3869635"/>
              <a:ext cx="1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1A9DE5-4A63-6248-9A8A-E9E9F4247EF8}"/>
                </a:ext>
              </a:extLst>
            </p:cNvPr>
            <p:cNvCxnSpPr>
              <a:cxnSpLocks/>
              <a:stCxn id="6" idx="0"/>
              <a:endCxn id="7" idx="2"/>
            </p:cNvCxnSpPr>
            <p:nvPr/>
          </p:nvCxnSpPr>
          <p:spPr>
            <a:xfrm flipH="1" flipV="1">
              <a:off x="3256556" y="3869635"/>
              <a:ext cx="2108695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49EFE3-5D1F-8740-8AED-F2F76E1680C0}"/>
                </a:ext>
              </a:extLst>
            </p:cNvPr>
            <p:cNvCxnSpPr>
              <a:stCxn id="4" idx="0"/>
              <a:endCxn id="7" idx="2"/>
            </p:cNvCxnSpPr>
            <p:nvPr/>
          </p:nvCxnSpPr>
          <p:spPr>
            <a:xfrm flipV="1">
              <a:off x="1212574" y="3869635"/>
              <a:ext cx="2043982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V="1">
            <a:off x="2304658" y="2900017"/>
            <a:ext cx="3426385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5731043" y="2900017"/>
            <a:ext cx="175298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324E65BC-3C38-644D-BA23-F4129E0B5CA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6860" b="25939"/>
          <a:stretch/>
        </p:blipFill>
        <p:spPr>
          <a:xfrm>
            <a:off x="8131922" y="2219394"/>
            <a:ext cx="1331601" cy="178752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BC0F887-EA0E-FC4F-8DB6-ABC71A3DE208}"/>
              </a:ext>
            </a:extLst>
          </p:cNvPr>
          <p:cNvSpPr/>
          <p:nvPr/>
        </p:nvSpPr>
        <p:spPr>
          <a:xfrm>
            <a:off x="6313912" y="1136039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3030EF-134A-FD48-8791-2A668149BBBE}"/>
              </a:ext>
            </a:extLst>
          </p:cNvPr>
          <p:cNvCxnSpPr>
            <a:stCxn id="20" idx="0"/>
            <a:endCxn id="22" idx="2"/>
          </p:cNvCxnSpPr>
          <p:nvPr/>
        </p:nvCxnSpPr>
        <p:spPr>
          <a:xfrm flipH="1" flipV="1">
            <a:off x="7069287" y="1679378"/>
            <a:ext cx="1728436" cy="540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7CE3EC3-3AAF-1F49-9EF8-5E5F61E986A8}"/>
              </a:ext>
            </a:extLst>
          </p:cNvPr>
          <p:cNvSpPr txBox="1"/>
          <p:nvPr/>
        </p:nvSpPr>
        <p:spPr>
          <a:xfrm>
            <a:off x="861500" y="1585124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Actually…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99550AF-FC5E-6E4F-BD89-9B34ADDCB676}"/>
              </a:ext>
            </a:extLst>
          </p:cNvPr>
          <p:cNvCxnSpPr>
            <a:stCxn id="9" idx="0"/>
            <a:endCxn id="22" idx="2"/>
          </p:cNvCxnSpPr>
          <p:nvPr/>
        </p:nvCxnSpPr>
        <p:spPr>
          <a:xfrm flipV="1">
            <a:off x="5731043" y="1679378"/>
            <a:ext cx="1338244" cy="677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282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F8A17-5C0A-C640-AE66-35956BD96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6B12D-4244-7441-8852-6A44E3D1A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\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vs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“Child” classes </a:t>
            </a:r>
            <a:r>
              <a:rPr lang="en-US" b="1" u="sng" dirty="0"/>
              <a:t>must</a:t>
            </a:r>
            <a:r>
              <a:rPr lang="en-US" dirty="0"/>
              <a:t> have the same functionality as their parents</a:t>
            </a:r>
          </a:p>
          <a:p>
            <a:r>
              <a:rPr lang="en-US" dirty="0"/>
              <a:t>They can have more functions or do things differently, but the method must still do as described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F29172-1391-0D4B-9313-68CE79106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160589"/>
            <a:ext cx="4533900" cy="2921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B89AF2-6C58-DB46-BB0A-500FE53B6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783" y="2655889"/>
            <a:ext cx="44196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09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9281-D78F-47ED-8FDD-1D79C01D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Consider Lab 1…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9A857-04C8-4D83-8209-9C3094C4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GB" dirty="0"/>
              <a:t>In this problem, you are given a set of points on a 2D plane, and a unit disc (i.e., a circle of radius 1). We want to place the disc so that it covers as many points as possible.</a:t>
            </a:r>
          </a:p>
        </p:txBody>
      </p:sp>
      <p:sp>
        <p:nvSpPr>
          <p:cNvPr id="5" name="AutoShape 4" descr="Embedded Image">
            <a:extLst>
              <a:ext uri="{FF2B5EF4-FFF2-40B4-BE49-F238E27FC236}">
                <a16:creationId xmlns:a16="http://schemas.microsoft.com/office/drawing/2014/main" id="{ED83E8AC-9B4D-4E62-B2F8-45A9B7828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74332" cy="377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7620C2-6A5E-44A9-9B58-AB9F611F8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278" y="3183781"/>
            <a:ext cx="3064619" cy="306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89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9281-D78F-47ED-8FDD-1D79C01D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Consider Lab 1…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9A857-04C8-4D83-8209-9C3094C4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GB" dirty="0"/>
              <a:t>In this problem, you are given a set of </a:t>
            </a:r>
            <a:r>
              <a:rPr lang="en-GB" b="1" u="sng" dirty="0"/>
              <a:t>points</a:t>
            </a:r>
            <a:r>
              <a:rPr lang="en-GB" dirty="0"/>
              <a:t> on a 2D plane, and a unit disc (i.e., a circle of radius 1). We want to place the </a:t>
            </a:r>
            <a:r>
              <a:rPr lang="en-GB" b="1" u="sng" dirty="0"/>
              <a:t>disc</a:t>
            </a:r>
            <a:r>
              <a:rPr lang="en-GB" dirty="0"/>
              <a:t> so that it covers as many points as possible.</a:t>
            </a:r>
          </a:p>
        </p:txBody>
      </p:sp>
      <p:sp>
        <p:nvSpPr>
          <p:cNvPr id="5" name="AutoShape 4" descr="Embedded Image">
            <a:extLst>
              <a:ext uri="{FF2B5EF4-FFF2-40B4-BE49-F238E27FC236}">
                <a16:creationId xmlns:a16="http://schemas.microsoft.com/office/drawing/2014/main" id="{ED83E8AC-9B4D-4E62-B2F8-45A9B7828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74332" cy="377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7620C2-6A5E-44A9-9B58-AB9F611F8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278" y="3183781"/>
            <a:ext cx="3064619" cy="306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3974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9281-D78F-47ED-8FDD-1D79C01D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Consider Lab 1…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9A857-04C8-4D83-8209-9C3094C4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GB" dirty="0"/>
              <a:t>In this problem, you are given a set of </a:t>
            </a:r>
            <a:r>
              <a:rPr lang="en-GB" b="1" u="sng" dirty="0"/>
              <a:t>points</a:t>
            </a:r>
            <a:r>
              <a:rPr lang="en-GB" dirty="0"/>
              <a:t> on a 2D plane, and a unit disc (i.e., a circle of radius 1). We want to place the </a:t>
            </a:r>
            <a:r>
              <a:rPr lang="en-GB" b="1" u="sng" dirty="0"/>
              <a:t>disc</a:t>
            </a:r>
            <a:r>
              <a:rPr lang="en-GB" dirty="0"/>
              <a:t> so that it covers as many points as possible.</a:t>
            </a:r>
          </a:p>
          <a:p>
            <a:r>
              <a:rPr lang="en-GB" dirty="0"/>
              <a:t>Classes: Point and Disc (or Circle)</a:t>
            </a:r>
          </a:p>
        </p:txBody>
      </p:sp>
      <p:sp>
        <p:nvSpPr>
          <p:cNvPr id="5" name="AutoShape 4" descr="Embedded Image">
            <a:extLst>
              <a:ext uri="{FF2B5EF4-FFF2-40B4-BE49-F238E27FC236}">
                <a16:creationId xmlns:a16="http://schemas.microsoft.com/office/drawing/2014/main" id="{ED83E8AC-9B4D-4E62-B2F8-45A9B7828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74332" cy="377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7620C2-6A5E-44A9-9B58-AB9F611F8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278" y="3183781"/>
            <a:ext cx="3064619" cy="306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085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557D6-0BEE-48E7-B018-FC492F68F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7C168-7E63-44A4-89ED-B3E1A7CB1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Easy to add new features</a:t>
            </a:r>
          </a:p>
          <a:p>
            <a:r>
              <a:rPr lang="en-GB" dirty="0"/>
              <a:t>Break code into more manageable chunks (more on this during next week’s tutorial)</a:t>
            </a:r>
          </a:p>
          <a:p>
            <a:r>
              <a:rPr lang="en-GB" dirty="0"/>
              <a:t>Increase reusability</a:t>
            </a:r>
          </a:p>
        </p:txBody>
      </p:sp>
    </p:spTree>
    <p:extLst>
      <p:ext uri="{BB962C8B-B14F-4D97-AF65-F5344CB8AC3E}">
        <p14:creationId xmlns:p14="http://schemas.microsoft.com/office/powerpoint/2010/main" val="40945486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9281-D78F-47ED-8FDD-1D79C01D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 down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9A857-04C8-4D83-8209-9C3094C4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GB" dirty="0"/>
              <a:t>Classes: Point and Circle</a:t>
            </a:r>
          </a:p>
          <a:p>
            <a:r>
              <a:rPr lang="en-GB" dirty="0"/>
              <a:t>Need to do: Given a circle, how many points are contained within it?</a:t>
            </a:r>
          </a:p>
          <a:p>
            <a:endParaRPr lang="en-GB" dirty="0"/>
          </a:p>
        </p:txBody>
      </p:sp>
      <p:sp>
        <p:nvSpPr>
          <p:cNvPr id="5" name="AutoShape 4" descr="Embedded Image">
            <a:extLst>
              <a:ext uri="{FF2B5EF4-FFF2-40B4-BE49-F238E27FC236}">
                <a16:creationId xmlns:a16="http://schemas.microsoft.com/office/drawing/2014/main" id="{ED83E8AC-9B4D-4E62-B2F8-45A9B7828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74332" cy="377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7620C2-6A5E-44A9-9B58-AB9F611F8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278" y="3183781"/>
            <a:ext cx="3064619" cy="306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008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9281-D78F-47ED-8FDD-1D79C01D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 down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9A857-04C8-4D83-8209-9C3094C4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GB" dirty="0"/>
              <a:t>Classes: Point and Circle</a:t>
            </a:r>
          </a:p>
          <a:p>
            <a:r>
              <a:rPr lang="en-GB" dirty="0"/>
              <a:t>Need to do: </a:t>
            </a:r>
            <a:r>
              <a:rPr lang="en-GB" b="1" u="sng" dirty="0"/>
              <a:t>Given a circle</a:t>
            </a:r>
            <a:r>
              <a:rPr lang="en-GB" dirty="0"/>
              <a:t>, how many points are contained within it?</a:t>
            </a:r>
          </a:p>
          <a:p>
            <a:endParaRPr lang="en-GB" dirty="0"/>
          </a:p>
        </p:txBody>
      </p:sp>
      <p:sp>
        <p:nvSpPr>
          <p:cNvPr id="5" name="AutoShape 4" descr="Embedded Image">
            <a:extLst>
              <a:ext uri="{FF2B5EF4-FFF2-40B4-BE49-F238E27FC236}">
                <a16:creationId xmlns:a16="http://schemas.microsoft.com/office/drawing/2014/main" id="{ED83E8AC-9B4D-4E62-B2F8-45A9B7828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74332" cy="377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7620C2-6A5E-44A9-9B58-AB9F611F8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278" y="3183781"/>
            <a:ext cx="3064619" cy="30646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4976A6-2CFB-4DA2-9293-E375607C5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7692" y="3133724"/>
            <a:ext cx="2284480" cy="104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851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9281-D78F-47ED-8FDD-1D79C01D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 down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9A857-04C8-4D83-8209-9C3094C4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GB" dirty="0"/>
              <a:t>Classes: Point and Circle</a:t>
            </a:r>
          </a:p>
          <a:p>
            <a:r>
              <a:rPr lang="en-GB" dirty="0"/>
              <a:t>Need to do: Given a circle, </a:t>
            </a:r>
            <a:r>
              <a:rPr lang="en-GB" b="1" u="sng" dirty="0"/>
              <a:t>how many points are contained within it</a:t>
            </a:r>
            <a:r>
              <a:rPr lang="en-GB" dirty="0"/>
              <a:t>?</a:t>
            </a:r>
          </a:p>
          <a:p>
            <a:endParaRPr lang="en-GB" dirty="0"/>
          </a:p>
        </p:txBody>
      </p:sp>
      <p:sp>
        <p:nvSpPr>
          <p:cNvPr id="5" name="AutoShape 4" descr="Embedded Image">
            <a:extLst>
              <a:ext uri="{FF2B5EF4-FFF2-40B4-BE49-F238E27FC236}">
                <a16:creationId xmlns:a16="http://schemas.microsoft.com/office/drawing/2014/main" id="{ED83E8AC-9B4D-4E62-B2F8-45A9B7828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74332" cy="377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7620C2-6A5E-44A9-9B58-AB9F611F8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278" y="3183781"/>
            <a:ext cx="3064619" cy="30646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EA4FC6-DA49-415A-B26F-0604B0485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7692" y="3133723"/>
            <a:ext cx="4151356" cy="12000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611CCD-E2AF-4EA4-A1F4-826566996A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7692" y="4698765"/>
            <a:ext cx="5507884" cy="12740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D5608C2-53E8-4CB6-98D1-417F5313B8F2}"/>
              </a:ext>
            </a:extLst>
          </p:cNvPr>
          <p:cNvSpPr txBox="1"/>
          <p:nvPr/>
        </p:nvSpPr>
        <p:spPr>
          <a:xfrm>
            <a:off x="3673370" y="4329433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42614255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9281-D78F-47ED-8FDD-1D79C01D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 down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9A857-04C8-4D83-8209-9C3094C4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GB" dirty="0"/>
              <a:t>Classes: Point and Circle</a:t>
            </a:r>
          </a:p>
          <a:p>
            <a:r>
              <a:rPr lang="en-GB" dirty="0"/>
              <a:t>How to represent a circle?</a:t>
            </a:r>
          </a:p>
          <a:p>
            <a:endParaRPr lang="en-GB" dirty="0"/>
          </a:p>
        </p:txBody>
      </p:sp>
      <p:sp>
        <p:nvSpPr>
          <p:cNvPr id="5" name="AutoShape 4" descr="Embedded Image">
            <a:extLst>
              <a:ext uri="{FF2B5EF4-FFF2-40B4-BE49-F238E27FC236}">
                <a16:creationId xmlns:a16="http://schemas.microsoft.com/office/drawing/2014/main" id="{ED83E8AC-9B4D-4E62-B2F8-45A9B7828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74332" cy="377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050" name="Picture 2" descr="http://www.platinumgmat.com/global/images/study_guide/circles1.gif?v=1">
            <a:extLst>
              <a:ext uri="{FF2B5EF4-FFF2-40B4-BE49-F238E27FC236}">
                <a16:creationId xmlns:a16="http://schemas.microsoft.com/office/drawing/2014/main" id="{FED2AAF6-9930-4878-9655-99A7DE7E7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267" y="2258471"/>
            <a:ext cx="2589078" cy="2589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11289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9281-D78F-47ED-8FDD-1D79C01D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 down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9A857-04C8-4D83-8209-9C3094C4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GB" dirty="0"/>
              <a:t>Classes: Point and Circle</a:t>
            </a:r>
          </a:p>
          <a:p>
            <a:r>
              <a:rPr lang="en-GB" dirty="0"/>
              <a:t>How to represent a circle?</a:t>
            </a:r>
          </a:p>
          <a:p>
            <a:endParaRPr lang="en-GB" dirty="0"/>
          </a:p>
        </p:txBody>
      </p:sp>
      <p:sp>
        <p:nvSpPr>
          <p:cNvPr id="5" name="AutoShape 4" descr="Embedded Image">
            <a:extLst>
              <a:ext uri="{FF2B5EF4-FFF2-40B4-BE49-F238E27FC236}">
                <a16:creationId xmlns:a16="http://schemas.microsoft.com/office/drawing/2014/main" id="{ED83E8AC-9B4D-4E62-B2F8-45A9B7828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74332" cy="377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050" name="Picture 2" descr="http://www.platinumgmat.com/global/images/study_guide/circles1.gif?v=1">
            <a:extLst>
              <a:ext uri="{FF2B5EF4-FFF2-40B4-BE49-F238E27FC236}">
                <a16:creationId xmlns:a16="http://schemas.microsoft.com/office/drawing/2014/main" id="{FED2AAF6-9930-4878-9655-99A7DE7E7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267" y="2258471"/>
            <a:ext cx="2589078" cy="2589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A17B4E-BD5A-411C-A4DF-DD892C582371}"/>
              </a:ext>
            </a:extLst>
          </p:cNvPr>
          <p:cNvCxnSpPr>
            <a:cxnSpLocks/>
          </p:cNvCxnSpPr>
          <p:nvPr/>
        </p:nvCxnSpPr>
        <p:spPr>
          <a:xfrm>
            <a:off x="7062281" y="3560323"/>
            <a:ext cx="544749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41821E-18D8-4349-88FC-623CEE24697C}"/>
              </a:ext>
            </a:extLst>
          </p:cNvPr>
          <p:cNvCxnSpPr>
            <a:cxnSpLocks/>
          </p:cNvCxnSpPr>
          <p:nvPr/>
        </p:nvCxnSpPr>
        <p:spPr>
          <a:xfrm flipH="1">
            <a:off x="7632970" y="4160196"/>
            <a:ext cx="52853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8223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9281-D78F-47ED-8FDD-1D79C01D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 down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9A857-04C8-4D83-8209-9C3094C4A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GB" dirty="0"/>
              <a:t>Classes: Point and Circle</a:t>
            </a:r>
          </a:p>
          <a:p>
            <a:r>
              <a:rPr lang="en-GB" dirty="0"/>
              <a:t>How to represent a circle?</a:t>
            </a:r>
          </a:p>
          <a:p>
            <a:endParaRPr lang="en-GB" dirty="0"/>
          </a:p>
        </p:txBody>
      </p:sp>
      <p:sp>
        <p:nvSpPr>
          <p:cNvPr id="5" name="AutoShape 4" descr="Embedded Image">
            <a:extLst>
              <a:ext uri="{FF2B5EF4-FFF2-40B4-BE49-F238E27FC236}">
                <a16:creationId xmlns:a16="http://schemas.microsoft.com/office/drawing/2014/main" id="{ED83E8AC-9B4D-4E62-B2F8-45A9B78284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74332" cy="377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050" name="Picture 2" descr="http://www.platinumgmat.com/global/images/study_guide/circles1.gif?v=1">
            <a:extLst>
              <a:ext uri="{FF2B5EF4-FFF2-40B4-BE49-F238E27FC236}">
                <a16:creationId xmlns:a16="http://schemas.microsoft.com/office/drawing/2014/main" id="{FED2AAF6-9930-4878-9655-99A7DE7E7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267" y="2258471"/>
            <a:ext cx="2589078" cy="2589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A17B4E-BD5A-411C-A4DF-DD892C582371}"/>
              </a:ext>
            </a:extLst>
          </p:cNvPr>
          <p:cNvCxnSpPr>
            <a:cxnSpLocks/>
          </p:cNvCxnSpPr>
          <p:nvPr/>
        </p:nvCxnSpPr>
        <p:spPr>
          <a:xfrm>
            <a:off x="7062281" y="3560323"/>
            <a:ext cx="544749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41821E-18D8-4349-88FC-623CEE24697C}"/>
              </a:ext>
            </a:extLst>
          </p:cNvPr>
          <p:cNvCxnSpPr>
            <a:cxnSpLocks/>
          </p:cNvCxnSpPr>
          <p:nvPr/>
        </p:nvCxnSpPr>
        <p:spPr>
          <a:xfrm flipH="1">
            <a:off x="7632970" y="4160196"/>
            <a:ext cx="52853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EB862D9-6F20-4B2D-803F-4CF64A134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080" y="3553010"/>
            <a:ext cx="4832442" cy="2172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588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E69E1-4A4E-4767-BA0D-1D338831A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 down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0009B-76CE-4FB7-AE65-E31E6E0D6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Classes: Point and Circle</a:t>
            </a:r>
          </a:p>
          <a:p>
            <a:r>
              <a:rPr lang="en-GB" dirty="0"/>
              <a:t>How to represent a point?</a:t>
            </a:r>
          </a:p>
          <a:p>
            <a:r>
              <a:rPr lang="en-GB" dirty="0"/>
              <a:t>A point is just a set of coordinates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6AE36-8A3D-48E2-B7DD-E0B7C2B93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555" y="3662465"/>
            <a:ext cx="2752927" cy="180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7602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E69E1-4A4E-4767-BA0D-1D338831A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 down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0009B-76CE-4FB7-AE65-E31E6E0D6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 constructors (and do the same for Circle)</a:t>
            </a:r>
          </a:p>
          <a:p>
            <a:pPr lvl="1"/>
            <a:r>
              <a:rPr lang="en-GB" dirty="0"/>
              <a:t>And other methods like </a:t>
            </a:r>
            <a:r>
              <a:rPr lang="en-GB" dirty="0" err="1"/>
              <a:t>toString</a:t>
            </a:r>
            <a:r>
              <a:rPr lang="en-GB" dirty="0"/>
              <a:t>(), equals()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E1E42A-F99D-473B-8C10-3AD573083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8725" y="1719443"/>
            <a:ext cx="5477283" cy="4321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403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2E817BB3-5B21-478A-A5B7-9B8903D60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Level 1 done!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8D90DA2-E32C-4B12-B785-0541ABDAAD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3786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98CDA4-15C9-4789-98A1-767882A87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problem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41E01F-D273-4C18-92EA-92242EE7F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How to find midpoint?</a:t>
            </a:r>
          </a:p>
          <a:p>
            <a:r>
              <a:rPr lang="en-GB" dirty="0"/>
              <a:t>Either:</a:t>
            </a:r>
          </a:p>
          <a:p>
            <a:r>
              <a:rPr lang="en-GB" dirty="0" err="1"/>
              <a:t>p.midPoint</a:t>
            </a:r>
            <a:r>
              <a:rPr lang="en-GB" dirty="0"/>
              <a:t>(q)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3406A9-A538-40BF-8781-DE67805F3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60" y="3566201"/>
            <a:ext cx="6307906" cy="194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58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03688-2E7D-6E41-9B67-770178D9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B8C2C-89CB-2A41-AD5A-089D31510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simulate life</a:t>
            </a:r>
          </a:p>
          <a:p>
            <a:r>
              <a:rPr lang="en-US" dirty="0"/>
              <a:t>Plants and Animals</a:t>
            </a:r>
          </a:p>
        </p:txBody>
      </p:sp>
    </p:spTree>
    <p:extLst>
      <p:ext uri="{BB962C8B-B14F-4D97-AF65-F5344CB8AC3E}">
        <p14:creationId xmlns:p14="http://schemas.microsoft.com/office/powerpoint/2010/main" val="14482157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98CDA4-15C9-4789-98A1-767882A87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problem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41E01F-D273-4C18-92EA-92242EE7F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How to find midpoint?</a:t>
            </a:r>
          </a:p>
          <a:p>
            <a:r>
              <a:rPr lang="en-GB" dirty="0"/>
              <a:t>Or:</a:t>
            </a:r>
          </a:p>
          <a:p>
            <a:r>
              <a:rPr lang="en-GB" dirty="0" err="1"/>
              <a:t>Point.findMid</a:t>
            </a:r>
            <a:r>
              <a:rPr lang="en-GB" dirty="0"/>
              <a:t>(p, q)</a:t>
            </a:r>
          </a:p>
          <a:p>
            <a:r>
              <a:rPr lang="en-GB" b="1" u="sng" dirty="0"/>
              <a:t>Note that both are methods of Point because they are related to it</a:t>
            </a:r>
          </a:p>
          <a:p>
            <a:pPr lvl="1"/>
            <a:r>
              <a:rPr lang="en-GB" dirty="0"/>
              <a:t>It doesn’t make sense to calculate this outside of Point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CE9693-4C40-41B9-8D51-70F95A827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4374285"/>
            <a:ext cx="7085077" cy="166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7267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FD13-EDBF-44A3-AC44-0229CAC0C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Continue solving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274E0-C2C4-4A98-993C-4D4097D00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Level 2 class design:</a:t>
            </a:r>
          </a:p>
          <a:p>
            <a:r>
              <a:rPr lang="en-GB" dirty="0"/>
              <a:t>Point</a:t>
            </a:r>
          </a:p>
          <a:p>
            <a:pPr lvl="1"/>
            <a:r>
              <a:rPr lang="en-GB" dirty="0"/>
              <a:t>Point(double x, double y)</a:t>
            </a:r>
          </a:p>
          <a:p>
            <a:pPr lvl="1"/>
            <a:r>
              <a:rPr lang="en-GB" dirty="0" err="1"/>
              <a:t>midPoint</a:t>
            </a:r>
            <a:r>
              <a:rPr lang="en-GB" dirty="0"/>
              <a:t>(Point q)</a:t>
            </a:r>
          </a:p>
          <a:p>
            <a:pPr lvl="1"/>
            <a:r>
              <a:rPr lang="en-GB" dirty="0" err="1"/>
              <a:t>angleTo</a:t>
            </a:r>
            <a:r>
              <a:rPr lang="en-GB" dirty="0"/>
              <a:t>(Point q)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4D9548-5F98-479C-AB93-29D8BCEF1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4328" y="1531144"/>
            <a:ext cx="4601125" cy="92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3848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FD13-EDBF-44A3-AC44-0229CAC0C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Continue solving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274E0-C2C4-4A98-993C-4D4097D00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Level 3 class design:</a:t>
            </a:r>
          </a:p>
          <a:p>
            <a:r>
              <a:rPr lang="en-GB" dirty="0"/>
              <a:t>Point</a:t>
            </a:r>
          </a:p>
          <a:p>
            <a:pPr lvl="1"/>
            <a:r>
              <a:rPr lang="en-GB" dirty="0"/>
              <a:t>Point(double x, double y)</a:t>
            </a:r>
          </a:p>
          <a:p>
            <a:pPr lvl="1"/>
            <a:r>
              <a:rPr lang="en-GB" dirty="0" err="1"/>
              <a:t>midPoint</a:t>
            </a:r>
            <a:r>
              <a:rPr lang="en-GB" dirty="0"/>
              <a:t>(Point q)</a:t>
            </a:r>
          </a:p>
          <a:p>
            <a:pPr lvl="1"/>
            <a:r>
              <a:rPr lang="en-GB" dirty="0" err="1"/>
              <a:t>angleTo</a:t>
            </a:r>
            <a:r>
              <a:rPr lang="en-GB" dirty="0"/>
              <a:t>(Point q)</a:t>
            </a:r>
          </a:p>
          <a:p>
            <a:pPr lvl="1"/>
            <a:r>
              <a:rPr lang="en-GB" dirty="0"/>
              <a:t>move(double angle, double distance)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6DB56-4757-4683-B319-AA4734A42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5816" y="1367193"/>
            <a:ext cx="3614839" cy="132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789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FD13-EDBF-44A3-AC44-0229CAC0C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Continue solving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274E0-C2C4-4A98-993C-4D4097D00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Level 4 class design:</a:t>
            </a:r>
          </a:p>
          <a:p>
            <a:r>
              <a:rPr lang="en-GB" dirty="0"/>
              <a:t>Point</a:t>
            </a:r>
          </a:p>
          <a:p>
            <a:pPr lvl="1"/>
            <a:r>
              <a:rPr lang="en-GB" dirty="0"/>
              <a:t>Point(double x, double y)</a:t>
            </a:r>
          </a:p>
          <a:p>
            <a:pPr lvl="1"/>
            <a:r>
              <a:rPr lang="en-GB" dirty="0" err="1"/>
              <a:t>midPoint</a:t>
            </a:r>
            <a:r>
              <a:rPr lang="en-GB" dirty="0"/>
              <a:t>(Point q)</a:t>
            </a:r>
          </a:p>
          <a:p>
            <a:pPr lvl="1"/>
            <a:r>
              <a:rPr lang="en-GB" dirty="0" err="1"/>
              <a:t>angleTo</a:t>
            </a:r>
            <a:r>
              <a:rPr lang="en-GB" dirty="0"/>
              <a:t>(Point q)</a:t>
            </a:r>
          </a:p>
          <a:p>
            <a:pPr lvl="1"/>
            <a:r>
              <a:rPr lang="en-GB" dirty="0"/>
              <a:t>move(double angle, double distance)</a:t>
            </a:r>
          </a:p>
          <a:p>
            <a:r>
              <a:rPr lang="en-GB" dirty="0"/>
              <a:t>Circle</a:t>
            </a:r>
          </a:p>
          <a:p>
            <a:pPr lvl="1"/>
            <a:r>
              <a:rPr lang="en-GB" dirty="0"/>
              <a:t>Circle(Point </a:t>
            </a:r>
            <a:r>
              <a:rPr lang="en-GB" dirty="0" err="1"/>
              <a:t>center</a:t>
            </a:r>
            <a:r>
              <a:rPr lang="en-GB" dirty="0"/>
              <a:t>, int/double radius)</a:t>
            </a:r>
          </a:p>
          <a:p>
            <a:pPr lvl="1"/>
            <a:r>
              <a:rPr lang="en-GB" b="1" u="sng" dirty="0"/>
              <a:t>static </a:t>
            </a:r>
            <a:r>
              <a:rPr lang="en-GB" b="1" u="sng" dirty="0" err="1"/>
              <a:t>findIntersecting</a:t>
            </a:r>
            <a:r>
              <a:rPr lang="en-GB" b="1" u="sng" dirty="0"/>
              <a:t>(Point p, Point q)</a:t>
            </a:r>
          </a:p>
          <a:p>
            <a:pPr lvl="1"/>
            <a:r>
              <a:rPr lang="en-GB" dirty="0"/>
              <a:t>contains(Point p)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75A401-ED89-41AA-AFF8-3611F7045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35124"/>
            <a:ext cx="3300713" cy="1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9978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FD13-EDBF-44A3-AC44-0229CAC0C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Keeping orderly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274E0-C2C4-4A98-993C-4D4097D00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Circle.findIntersecting</a:t>
            </a:r>
            <a:r>
              <a:rPr lang="en-GB" dirty="0"/>
              <a:t>(Point p, Point q)</a:t>
            </a:r>
          </a:p>
          <a:p>
            <a:r>
              <a:rPr lang="en-GB" dirty="0"/>
              <a:t>By level 3, most of your code is probably in Main</a:t>
            </a:r>
          </a:p>
          <a:p>
            <a:r>
              <a:rPr lang="en-GB" dirty="0"/>
              <a:t>By level 4, it </a:t>
            </a:r>
            <a:r>
              <a:rPr lang="en-GB" b="1" u="sng" dirty="0"/>
              <a:t>makes more sense</a:t>
            </a:r>
            <a:r>
              <a:rPr lang="en-GB" dirty="0"/>
              <a:t> to have it in Circle</a:t>
            </a:r>
          </a:p>
        </p:txBody>
      </p:sp>
    </p:spTree>
    <p:extLst>
      <p:ext uri="{BB962C8B-B14F-4D97-AF65-F5344CB8AC3E}">
        <p14:creationId xmlns:p14="http://schemas.microsoft.com/office/powerpoint/2010/main" val="25637773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8E5-C680-4EC4-8C1D-20433F443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ahead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6F246-140D-476E-852A-EBD2D6A1B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1" dirty="0"/>
              <a:t>Proper</a:t>
            </a:r>
            <a:r>
              <a:rPr lang="en-GB" dirty="0"/>
              <a:t> Level 3 class design:</a:t>
            </a:r>
          </a:p>
          <a:p>
            <a:r>
              <a:rPr lang="en-GB" dirty="0"/>
              <a:t>Point</a:t>
            </a:r>
          </a:p>
          <a:p>
            <a:pPr lvl="1"/>
            <a:r>
              <a:rPr lang="en-GB" dirty="0"/>
              <a:t>Point(double x, double y)</a:t>
            </a:r>
          </a:p>
          <a:p>
            <a:pPr lvl="1"/>
            <a:r>
              <a:rPr lang="en-GB" dirty="0" err="1"/>
              <a:t>midPoint</a:t>
            </a:r>
            <a:r>
              <a:rPr lang="en-GB" dirty="0"/>
              <a:t>(Point q)</a:t>
            </a:r>
          </a:p>
          <a:p>
            <a:pPr lvl="1"/>
            <a:r>
              <a:rPr lang="en-GB" dirty="0" err="1"/>
              <a:t>angleTo</a:t>
            </a:r>
            <a:r>
              <a:rPr lang="en-GB" dirty="0"/>
              <a:t>(Point q)</a:t>
            </a:r>
          </a:p>
          <a:p>
            <a:pPr lvl="1"/>
            <a:r>
              <a:rPr lang="en-GB" dirty="0"/>
              <a:t>move(double angle, double distance)</a:t>
            </a:r>
          </a:p>
          <a:p>
            <a:r>
              <a:rPr lang="en-GB" dirty="0"/>
              <a:t>Circle</a:t>
            </a:r>
          </a:p>
          <a:p>
            <a:pPr lvl="1"/>
            <a:r>
              <a:rPr lang="en-GB" dirty="0"/>
              <a:t>Circle(Point </a:t>
            </a:r>
            <a:r>
              <a:rPr lang="en-GB" dirty="0" err="1"/>
              <a:t>center</a:t>
            </a:r>
            <a:r>
              <a:rPr lang="en-GB" dirty="0"/>
              <a:t>, int/double radius)</a:t>
            </a:r>
          </a:p>
          <a:p>
            <a:pPr lvl="1"/>
            <a:r>
              <a:rPr lang="en-GB" b="1" u="sng" dirty="0"/>
              <a:t>static </a:t>
            </a:r>
            <a:r>
              <a:rPr lang="en-GB" b="1" u="sng" dirty="0" err="1"/>
              <a:t>findIntersecting</a:t>
            </a:r>
            <a:r>
              <a:rPr lang="en-GB" b="1" u="sng" dirty="0"/>
              <a:t>(Point p, Point q)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72940E-A449-4D88-89C0-9DF0DADAC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5816" y="1367193"/>
            <a:ext cx="3614839" cy="132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0457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FD13-EDBF-44A3-AC44-0229CAC0C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ahead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274E0-C2C4-4A98-993C-4D4097D00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Level 4 class design:</a:t>
            </a:r>
          </a:p>
          <a:p>
            <a:r>
              <a:rPr lang="en-GB" dirty="0"/>
              <a:t>Point</a:t>
            </a:r>
          </a:p>
          <a:p>
            <a:pPr lvl="1"/>
            <a:r>
              <a:rPr lang="en-GB" dirty="0"/>
              <a:t>Point(double x, double y)</a:t>
            </a:r>
          </a:p>
          <a:p>
            <a:pPr lvl="1"/>
            <a:r>
              <a:rPr lang="en-GB" dirty="0" err="1"/>
              <a:t>midPoint</a:t>
            </a:r>
            <a:r>
              <a:rPr lang="en-GB" dirty="0"/>
              <a:t>(Point q)</a:t>
            </a:r>
          </a:p>
          <a:p>
            <a:pPr lvl="1"/>
            <a:r>
              <a:rPr lang="en-GB" dirty="0" err="1"/>
              <a:t>angleTo</a:t>
            </a:r>
            <a:r>
              <a:rPr lang="en-GB" dirty="0"/>
              <a:t>(Point q)</a:t>
            </a:r>
          </a:p>
          <a:p>
            <a:pPr lvl="1"/>
            <a:r>
              <a:rPr lang="en-GB" dirty="0"/>
              <a:t>move(double angle, double distance)</a:t>
            </a:r>
          </a:p>
          <a:p>
            <a:r>
              <a:rPr lang="en-GB" dirty="0"/>
              <a:t>Circle</a:t>
            </a:r>
          </a:p>
          <a:p>
            <a:pPr lvl="1"/>
            <a:r>
              <a:rPr lang="en-GB" dirty="0"/>
              <a:t>Circle(Point </a:t>
            </a:r>
            <a:r>
              <a:rPr lang="en-GB" dirty="0" err="1"/>
              <a:t>center</a:t>
            </a:r>
            <a:r>
              <a:rPr lang="en-GB" dirty="0"/>
              <a:t>, int/double radius)</a:t>
            </a:r>
          </a:p>
          <a:p>
            <a:pPr lvl="1"/>
            <a:r>
              <a:rPr lang="en-GB" dirty="0"/>
              <a:t>static </a:t>
            </a:r>
            <a:r>
              <a:rPr lang="en-GB" dirty="0" err="1"/>
              <a:t>findIntersecting</a:t>
            </a:r>
            <a:r>
              <a:rPr lang="en-GB" dirty="0"/>
              <a:t>(Point p, Point q)</a:t>
            </a:r>
          </a:p>
          <a:p>
            <a:pPr lvl="1"/>
            <a:r>
              <a:rPr lang="en-GB" dirty="0"/>
              <a:t>contains(Point p)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75A401-ED89-41AA-AFF8-3611F7045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35124"/>
            <a:ext cx="3300713" cy="1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8450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357BC-55D5-F342-8D48-3D1AE0F6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something like…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47A74FB-E958-2041-8F43-86B685A089E7}"/>
              </a:ext>
            </a:extLst>
          </p:cNvPr>
          <p:cNvSpPr/>
          <p:nvPr/>
        </p:nvSpPr>
        <p:spPr>
          <a:xfrm>
            <a:off x="2169762" y="3053165"/>
            <a:ext cx="1720312" cy="7594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Circle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9437D5-F766-F64F-B6B1-3ED7BC42CD73}"/>
              </a:ext>
            </a:extLst>
          </p:cNvPr>
          <p:cNvSpPr txBox="1"/>
          <p:nvPr/>
        </p:nvSpPr>
        <p:spPr>
          <a:xfrm>
            <a:off x="666697" y="4267396"/>
            <a:ext cx="3125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findIntersecting</a:t>
            </a:r>
            <a:r>
              <a:rPr lang="en-US" dirty="0"/>
              <a:t>(</a:t>
            </a:r>
            <a:r>
              <a:rPr lang="en-US" dirty="0" err="1"/>
              <a:t>Point,Point</a:t>
            </a:r>
            <a:r>
              <a:rPr lang="en-US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73ED3F-09D1-CD44-BB93-EDB3E86E7939}"/>
              </a:ext>
            </a:extLst>
          </p:cNvPr>
          <p:cNvSpPr txBox="1"/>
          <p:nvPr/>
        </p:nvSpPr>
        <p:spPr>
          <a:xfrm>
            <a:off x="3792040" y="3975971"/>
            <a:ext cx="1741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contains(Point)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51E40A-83CB-F740-BD94-3F8EB4294350}"/>
              </a:ext>
            </a:extLst>
          </p:cNvPr>
          <p:cNvSpPr txBox="1"/>
          <p:nvPr/>
        </p:nvSpPr>
        <p:spPr>
          <a:xfrm>
            <a:off x="1027074" y="2402026"/>
            <a:ext cx="145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 center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6609CF-31B5-3C46-8AE1-EC389C9A8FAC}"/>
              </a:ext>
            </a:extLst>
          </p:cNvPr>
          <p:cNvSpPr txBox="1"/>
          <p:nvPr/>
        </p:nvSpPr>
        <p:spPr>
          <a:xfrm>
            <a:off x="3501928" y="2489550"/>
            <a:ext cx="116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int</a:t>
            </a:r>
            <a:r>
              <a:rPr lang="en-US" dirty="0"/>
              <a:t> radius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577A20-51D3-6E4D-BE4A-5F5CE759DFDD}"/>
              </a:ext>
            </a:extLst>
          </p:cNvPr>
          <p:cNvCxnSpPr/>
          <p:nvPr/>
        </p:nvCxnSpPr>
        <p:spPr>
          <a:xfrm flipH="1" flipV="1">
            <a:off x="2169762" y="2786805"/>
            <a:ext cx="185980" cy="266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C469921-598E-A74A-B970-9A4C9E7CBBA4}"/>
              </a:ext>
            </a:extLst>
          </p:cNvPr>
          <p:cNvCxnSpPr/>
          <p:nvPr/>
        </p:nvCxnSpPr>
        <p:spPr>
          <a:xfrm flipV="1">
            <a:off x="3501928" y="2858882"/>
            <a:ext cx="290112" cy="1942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5D00F80-FBDD-5646-B03B-955018C5EB94}"/>
              </a:ext>
            </a:extLst>
          </p:cNvPr>
          <p:cNvCxnSpPr/>
          <p:nvPr/>
        </p:nvCxnSpPr>
        <p:spPr>
          <a:xfrm flipH="1">
            <a:off x="2480100" y="3812582"/>
            <a:ext cx="154612" cy="454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2C150-6495-874A-B4E9-8310443DB72A}"/>
              </a:ext>
            </a:extLst>
          </p:cNvPr>
          <p:cNvCxnSpPr/>
          <p:nvPr/>
        </p:nvCxnSpPr>
        <p:spPr>
          <a:xfrm>
            <a:off x="3890074" y="3800923"/>
            <a:ext cx="193103" cy="175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992FEB4-2490-8A40-85A4-E6F5F136F1F6}"/>
              </a:ext>
            </a:extLst>
          </p:cNvPr>
          <p:cNvSpPr/>
          <p:nvPr/>
        </p:nvSpPr>
        <p:spPr>
          <a:xfrm>
            <a:off x="6925158" y="3144631"/>
            <a:ext cx="1720312" cy="7594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864D57-856F-AB4C-86FD-8EE091CF01C2}"/>
              </a:ext>
            </a:extLst>
          </p:cNvPr>
          <p:cNvSpPr txBox="1"/>
          <p:nvPr/>
        </p:nvSpPr>
        <p:spPr>
          <a:xfrm>
            <a:off x="6030137" y="4370521"/>
            <a:ext cx="179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midPoint</a:t>
            </a:r>
            <a:r>
              <a:rPr lang="en-US" dirty="0"/>
              <a:t>(Point)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5D2357-CCA2-1949-A74E-AA137650F562}"/>
              </a:ext>
            </a:extLst>
          </p:cNvPr>
          <p:cNvSpPr txBox="1"/>
          <p:nvPr/>
        </p:nvSpPr>
        <p:spPr>
          <a:xfrm>
            <a:off x="7678961" y="4533910"/>
            <a:ext cx="1666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angleTo</a:t>
            </a:r>
            <a:r>
              <a:rPr lang="en-US" dirty="0"/>
              <a:t>(Point)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5F7CEB-E163-7E49-925C-5E5028292647}"/>
              </a:ext>
            </a:extLst>
          </p:cNvPr>
          <p:cNvSpPr txBox="1"/>
          <p:nvPr/>
        </p:nvSpPr>
        <p:spPr>
          <a:xfrm>
            <a:off x="7937267" y="3967354"/>
            <a:ext cx="2553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move(angle, direction)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FD4CD0-A812-0543-BFB0-04B7CC94193A}"/>
              </a:ext>
            </a:extLst>
          </p:cNvPr>
          <p:cNvSpPr txBox="1"/>
          <p:nvPr/>
        </p:nvSpPr>
        <p:spPr>
          <a:xfrm>
            <a:off x="6517018" y="2560262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double </a:t>
            </a:r>
            <a:r>
              <a:rPr lang="en-US" dirty="0" err="1"/>
              <a:t>x,y</a:t>
            </a:r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0751FB1-DC87-DE49-BE2C-A66EB1647875}"/>
              </a:ext>
            </a:extLst>
          </p:cNvPr>
          <p:cNvCxnSpPr>
            <a:endCxn id="21" idx="2"/>
          </p:cNvCxnSpPr>
          <p:nvPr/>
        </p:nvCxnSpPr>
        <p:spPr>
          <a:xfrm flipH="1" flipV="1">
            <a:off x="7151166" y="2929594"/>
            <a:ext cx="288020" cy="2150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E53DF01-DE3D-A049-A1CE-0FAC7E3F087E}"/>
              </a:ext>
            </a:extLst>
          </p:cNvPr>
          <p:cNvCxnSpPr/>
          <p:nvPr/>
        </p:nvCxnSpPr>
        <p:spPr>
          <a:xfrm>
            <a:off x="8512138" y="3904048"/>
            <a:ext cx="290899" cy="867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51E2674-D251-5041-BB55-7B42EC7B3674}"/>
              </a:ext>
            </a:extLst>
          </p:cNvPr>
          <p:cNvCxnSpPr>
            <a:endCxn id="18" idx="0"/>
          </p:cNvCxnSpPr>
          <p:nvPr/>
        </p:nvCxnSpPr>
        <p:spPr>
          <a:xfrm flipH="1">
            <a:off x="6925158" y="3904048"/>
            <a:ext cx="370018" cy="466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526153D-03A4-6344-A7C0-18D11BF1A2A7}"/>
              </a:ext>
            </a:extLst>
          </p:cNvPr>
          <p:cNvCxnSpPr/>
          <p:nvPr/>
        </p:nvCxnSpPr>
        <p:spPr>
          <a:xfrm>
            <a:off x="7937267" y="3904048"/>
            <a:ext cx="0" cy="629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597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915DE-7A9F-4891-B7FA-422019D9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mistakes this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00197-F639-4026-88C2-7C0D5B942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Meaningless method signatures</a:t>
            </a:r>
          </a:p>
          <a:p>
            <a:pPr lvl="1"/>
            <a:r>
              <a:rPr lang="en-GB" dirty="0"/>
              <a:t>“in circle” but provide a point?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/>
              <a:t>Centre of what?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r>
              <a:rPr lang="en-GB" dirty="0"/>
              <a:t>Lesson: Use descriptive names &amp; </a:t>
            </a:r>
            <a:r>
              <a:rPr lang="en-GB" b="1" u="sng" dirty="0"/>
              <a:t>context</a:t>
            </a:r>
          </a:p>
          <a:p>
            <a:pPr lvl="1"/>
            <a:r>
              <a:rPr lang="en-GB" dirty="0"/>
              <a:t>These methods make more sense in a Circle context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0496E3-463C-4CAB-959D-2CFCC7CA7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958" y="2766760"/>
            <a:ext cx="5783049" cy="11980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5BED66-9B4B-4608-A87F-F275A19E16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958" y="4299237"/>
            <a:ext cx="5462186" cy="97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371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915DE-7A9F-4891-B7FA-422019D9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mistakes this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00197-F639-4026-88C2-7C0D5B942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Using classes as namespaces / function organisers (Not </a:t>
            </a:r>
            <a:r>
              <a:rPr lang="en-GB" dirty="0" err="1"/>
              <a:t>OOPing</a:t>
            </a:r>
            <a:r>
              <a:rPr lang="en-GB" dirty="0"/>
              <a:t> at all)</a:t>
            </a:r>
          </a:p>
          <a:p>
            <a:pPr lvl="1"/>
            <a:r>
              <a:rPr lang="en-GB" dirty="0"/>
              <a:t>A few people stored points as double[][] then pass as data into a Point instance</a:t>
            </a:r>
          </a:p>
          <a:p>
            <a:pPr lvl="1"/>
            <a:r>
              <a:rPr lang="en-GB" dirty="0"/>
              <a:t>Very hard to understand your own code / got stuck</a:t>
            </a:r>
          </a:p>
          <a:p>
            <a:pPr lvl="1"/>
            <a:r>
              <a:rPr lang="en-GB" dirty="0"/>
              <a:t>Probably tried to add on to existing code at level 2 instead of changing it</a:t>
            </a:r>
          </a:p>
          <a:p>
            <a:pPr lvl="1"/>
            <a:r>
              <a:rPr lang="en-GB" dirty="0"/>
              <a:t>Lesson: Design your program before you start coding</a:t>
            </a:r>
          </a:p>
        </p:txBody>
      </p:sp>
    </p:spTree>
    <p:extLst>
      <p:ext uri="{BB962C8B-B14F-4D97-AF65-F5344CB8AC3E}">
        <p14:creationId xmlns:p14="http://schemas.microsoft.com/office/powerpoint/2010/main" val="923894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C67F3-6720-E24B-89BC-E6AB4F7E5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801A1-E157-124A-9058-259FC1CEA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very hard about names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Names of classes, variables, and methods</a:t>
            </a:r>
          </a:p>
          <a:p>
            <a:r>
              <a:rPr lang="en-US" dirty="0"/>
              <a:t>In 6 months time, can you understand your own code </a:t>
            </a:r>
            <a:r>
              <a:rPr lang="en-US" b="1" u="sng" dirty="0"/>
              <a:t>easily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C9B133-AB49-6C43-A8D5-24F5AB767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26" y="2578506"/>
            <a:ext cx="8501022" cy="165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122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4420D-2057-9746-B26B-85E51AD65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2900F-40A7-DC43-B463-19E778A1B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start coding straight away</a:t>
            </a:r>
          </a:p>
          <a:p>
            <a:pPr lvl="1"/>
            <a:r>
              <a:rPr lang="en-US" dirty="0"/>
              <a:t>Read the whole problem first</a:t>
            </a:r>
          </a:p>
          <a:p>
            <a:pPr lvl="1"/>
            <a:r>
              <a:rPr lang="en-US" dirty="0"/>
              <a:t>Then design your classes before you start coding</a:t>
            </a:r>
          </a:p>
          <a:p>
            <a:r>
              <a:rPr lang="en-US" dirty="0"/>
              <a:t>Program from the POV of another person</a:t>
            </a:r>
          </a:p>
        </p:txBody>
      </p:sp>
    </p:spTree>
    <p:extLst>
      <p:ext uri="{BB962C8B-B14F-4D97-AF65-F5344CB8AC3E}">
        <p14:creationId xmlns:p14="http://schemas.microsoft.com/office/powerpoint/2010/main" val="25426231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35152-BE9C-F647-8195-2A4271125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Want more like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666B4-4D7F-9947-BA91-436660325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welcome in my tutorial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r>
              <a:rPr lang="en-US" dirty="0">
                <a:sym typeface="Wingdings" pitchFamily="2" charset="2"/>
              </a:rPr>
              <a:t>Friday 12-1pm</a:t>
            </a:r>
          </a:p>
          <a:p>
            <a:r>
              <a:rPr lang="en-US" dirty="0">
                <a:sym typeface="Wingdings" pitchFamily="2" charset="2"/>
              </a:rPr>
              <a:t>This week’s extra topic: How to write readable &amp; manageable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777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755F3-0B07-0B46-A8AC-A0C89077F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Step: Identify Nouns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02D99-CBFF-764E-A510-E992DC201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Plant</a:t>
            </a:r>
            <a:r>
              <a:rPr lang="en-US" dirty="0"/>
              <a:t>s and </a:t>
            </a:r>
            <a:r>
              <a:rPr lang="en-US" u="sng" dirty="0"/>
              <a:t>Animal</a:t>
            </a:r>
            <a:r>
              <a:rPr lang="en-US" dirty="0"/>
              <a:t>s</a:t>
            </a:r>
          </a:p>
          <a:p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317927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7C8AC-F4AB-274A-ABA0-3FC0C7382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classes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95A8EA-8EBB-8441-B18A-81881D395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5827" y="1930400"/>
            <a:ext cx="6670433" cy="357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55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45E61-F7B2-F048-BBE1-C14E3549D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 common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57CFE-5CC1-E448-9730-1807A7131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D.R.Y. (Don’t Repeat Yourself)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EC1B0-1E05-A24B-A9C8-872DF61AC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369" y="3158462"/>
            <a:ext cx="4902200" cy="2882900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CD7BAE6-D30B-E14A-9AB3-2667EBCB7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26" y="3158462"/>
            <a:ext cx="5381414" cy="288290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8E9DB067-828B-9146-8448-416ABC1D2120}"/>
              </a:ext>
            </a:extLst>
          </p:cNvPr>
          <p:cNvSpPr/>
          <p:nvPr/>
        </p:nvSpPr>
        <p:spPr>
          <a:xfrm>
            <a:off x="5804452" y="4320209"/>
            <a:ext cx="596348" cy="5698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8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34B25-E0D4-0740-A2AC-0183D080F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(Possible) Main Program Loop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FAFC18-7C20-D744-9B0F-978D0733B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2311435"/>
            <a:ext cx="4628203" cy="304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178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C697E-EC02-B54E-84D2-434AACAF6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do better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31970-E5E2-7C46-BCD0-A349926B5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inheritance to make things easier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9666F9-7935-5442-B864-B74336DCD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922380"/>
            <a:ext cx="4597400" cy="260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76B9DF-5F9C-6C48-940E-95293C5BD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8472" y="3372953"/>
            <a:ext cx="3613836" cy="174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6934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{ABA5C6C6-9C26-C740-BEFF-F22A9C9BC122}tf10001060</Template>
  <TotalTime>169</TotalTime>
  <Words>1128</Words>
  <Application>Microsoft Macintosh PowerPoint</Application>
  <PresentationFormat>Widescreen</PresentationFormat>
  <Paragraphs>234</Paragraphs>
  <Slides>41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Trebuchet MS</vt:lpstr>
      <vt:lpstr>Wingdings</vt:lpstr>
      <vt:lpstr>Wingdings 3</vt:lpstr>
      <vt:lpstr>Facet</vt:lpstr>
      <vt:lpstr>Tutorial 1 Extra Notes + Lab 1 Solution</vt:lpstr>
      <vt:lpstr>Aims of OOP</vt:lpstr>
      <vt:lpstr>Scenario</vt:lpstr>
      <vt:lpstr>Names</vt:lpstr>
      <vt:lpstr>First Step: Identify Nouns</vt:lpstr>
      <vt:lpstr>Create classes</vt:lpstr>
      <vt:lpstr>Combine common elements</vt:lpstr>
      <vt:lpstr>(Possible) Main Program Loop</vt:lpstr>
      <vt:lpstr>We can do better</vt:lpstr>
      <vt:lpstr>Add more methods</vt:lpstr>
      <vt:lpstr>Class Diagram</vt:lpstr>
      <vt:lpstr>New Feature</vt:lpstr>
      <vt:lpstr>Class Diagram</vt:lpstr>
      <vt:lpstr>Class Diagram</vt:lpstr>
      <vt:lpstr>Class Diagram</vt:lpstr>
      <vt:lpstr>Why?</vt:lpstr>
      <vt:lpstr>Now Consider Lab 1…</vt:lpstr>
      <vt:lpstr>Now Consider Lab 1…</vt:lpstr>
      <vt:lpstr>Now Consider Lab 1…</vt:lpstr>
      <vt:lpstr>Break down the problem</vt:lpstr>
      <vt:lpstr>Break down the problem</vt:lpstr>
      <vt:lpstr>Break down the problem</vt:lpstr>
      <vt:lpstr>Break down the problem</vt:lpstr>
      <vt:lpstr>Break down the problem</vt:lpstr>
      <vt:lpstr>Break down the problem</vt:lpstr>
      <vt:lpstr>Break down the problem</vt:lpstr>
      <vt:lpstr>Break down the problem</vt:lpstr>
      <vt:lpstr>Level 1 done!</vt:lpstr>
      <vt:lpstr>Next problem</vt:lpstr>
      <vt:lpstr>Next problem</vt:lpstr>
      <vt:lpstr>Continue solving problems</vt:lpstr>
      <vt:lpstr>Continue solving problems</vt:lpstr>
      <vt:lpstr>Continue solving problems</vt:lpstr>
      <vt:lpstr>Keeping orderly code</vt:lpstr>
      <vt:lpstr>Plan ahead</vt:lpstr>
      <vt:lpstr>Plan ahead</vt:lpstr>
      <vt:lpstr>Do something like…</vt:lpstr>
      <vt:lpstr>Some mistakes this lab</vt:lpstr>
      <vt:lpstr>Some mistakes this lab</vt:lpstr>
      <vt:lpstr>In Summary</vt:lpstr>
      <vt:lpstr>Want more like this?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1 Extra Notes</dc:title>
  <dc:creator>Jeremy Lim Yu Xuan</dc:creator>
  <cp:lastModifiedBy>Jeremy Lim Yu Xuan</cp:lastModifiedBy>
  <cp:revision>37</cp:revision>
  <dcterms:created xsi:type="dcterms:W3CDTF">2018-08-29T07:30:56Z</dcterms:created>
  <dcterms:modified xsi:type="dcterms:W3CDTF">2018-09-03T04:28:10Z</dcterms:modified>
</cp:coreProperties>
</file>

<file path=docProps/thumbnail.jpeg>
</file>